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  <p:sldMasterId id="2147484348" r:id="rId2"/>
  </p:sldMasterIdLst>
  <p:notesMasterIdLst>
    <p:notesMasterId r:id="rId21"/>
  </p:notesMasterIdLst>
  <p:sldIdLst>
    <p:sldId id="302" r:id="rId3"/>
    <p:sldId id="316" r:id="rId4"/>
    <p:sldId id="280" r:id="rId5"/>
    <p:sldId id="306" r:id="rId6"/>
    <p:sldId id="304" r:id="rId7"/>
    <p:sldId id="305" r:id="rId8"/>
    <p:sldId id="308" r:id="rId9"/>
    <p:sldId id="313" r:id="rId10"/>
    <p:sldId id="311" r:id="rId11"/>
    <p:sldId id="312" r:id="rId12"/>
    <p:sldId id="307" r:id="rId13"/>
    <p:sldId id="317" r:id="rId14"/>
    <p:sldId id="309" r:id="rId15"/>
    <p:sldId id="314" r:id="rId16"/>
    <p:sldId id="315" r:id="rId17"/>
    <p:sldId id="310" r:id="rId18"/>
    <p:sldId id="318" r:id="rId19"/>
    <p:sldId id="31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11"/>
    <a:srgbClr val="996633"/>
    <a:srgbClr val="BFBFBF"/>
    <a:srgbClr val="B2DB11"/>
    <a:srgbClr val="FF9900"/>
    <a:srgbClr val="5DE412"/>
    <a:srgbClr val="C3E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98905" autoAdjust="0"/>
  </p:normalViewPr>
  <p:slideViewPr>
    <p:cSldViewPr>
      <p:cViewPr>
        <p:scale>
          <a:sx n="70" d="100"/>
          <a:sy n="70" d="100"/>
        </p:scale>
        <p:origin x="-1094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69587829299528E-2"/>
          <c:y val="4.3072601344731128E-2"/>
          <c:w val="0.91671952464275286"/>
          <c:h val="0.747039382061864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53314560"/>
        <c:axId val="253316096"/>
        <c:axId val="0"/>
      </c:bar3DChart>
      <c:catAx>
        <c:axId val="2533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3316096"/>
        <c:crosses val="autoZero"/>
        <c:auto val="1"/>
        <c:lblAlgn val="ctr"/>
        <c:lblOffset val="100"/>
        <c:noMultiLvlLbl val="0"/>
      </c:catAx>
      <c:valAx>
        <c:axId val="253316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Disease</a:t>
                </a:r>
                <a:r>
                  <a:rPr lang="en-US" baseline="0" dirty="0" smtClean="0"/>
                  <a:t> Severity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011443362955562E-2"/>
              <c:y val="0.3025330560095082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331456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12837457817773E-2"/>
          <c:y val="4.3072601344731613E-2"/>
          <c:w val="0.9073871625421821"/>
          <c:h val="0.87138412845453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2DB1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52.4</c:v>
                </c:pt>
                <c:pt idx="1">
                  <c:v>97.4</c:v>
                </c:pt>
                <c:pt idx="2">
                  <c:v>141.1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9209984"/>
        <c:axId val="419211520"/>
        <c:axId val="0"/>
      </c:bar3DChart>
      <c:catAx>
        <c:axId val="4192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19211520"/>
        <c:crosses val="autoZero"/>
        <c:auto val="1"/>
        <c:lblAlgn val="ctr"/>
        <c:lblOffset val="100"/>
        <c:noMultiLvlLbl val="0"/>
      </c:catAx>
      <c:valAx>
        <c:axId val="419211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AUDPC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"/>
              <c:y val="0.37700073675001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20998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69587829299514E-2"/>
          <c:y val="4.3072601344731128E-2"/>
          <c:w val="0.91671952464275286"/>
          <c:h val="0.74703938206186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1DB1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96633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B2DB1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B2DB1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Cueva 2qt + Double Nickel 0.5lb</c:v>
                </c:pt>
                <c:pt idx="1">
                  <c:v>Untreated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72.75</c:v>
                </c:pt>
                <c:pt idx="1">
                  <c:v>446.6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18988032"/>
        <c:axId val="418989568"/>
        <c:axId val="0"/>
      </c:bar3DChart>
      <c:catAx>
        <c:axId val="41898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8989568"/>
        <c:crosses val="autoZero"/>
        <c:auto val="1"/>
        <c:lblAlgn val="ctr"/>
        <c:lblOffset val="100"/>
        <c:noMultiLvlLbl val="0"/>
      </c:catAx>
      <c:valAx>
        <c:axId val="418989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AUDPC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"/>
              <c:y val="0.398537107761537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898803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64862204724405E-2"/>
          <c:y val="3.2068655891697745E-2"/>
          <c:w val="0.91638275684289461"/>
          <c:h val="0.87138412845453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2DB1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51.1</c:v>
                </c:pt>
                <c:pt idx="1">
                  <c:v>91.5</c:v>
                </c:pt>
                <c:pt idx="2">
                  <c:v>109.3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9769728"/>
        <c:axId val="419775616"/>
        <c:axId val="0"/>
      </c:bar3DChart>
      <c:catAx>
        <c:axId val="41976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19775616"/>
        <c:crosses val="autoZero"/>
        <c:auto val="1"/>
        <c:lblAlgn val="ctr"/>
        <c:lblOffset val="100"/>
        <c:noMultiLvlLbl val="0"/>
      </c:catAx>
      <c:valAx>
        <c:axId val="419775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AUDPC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"/>
              <c:y val="0.429950499608601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976972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"/>
      <c:rotY val="0"/>
      <c:depthPercent val="50"/>
      <c:rAngAx val="0"/>
      <c:perspective val="2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1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1"/>
          </a:outerShdw>
        </a:effectLst>
      </c:spPr>
    </c:backWall>
    <c:plotArea>
      <c:layout>
        <c:manualLayout>
          <c:layoutTarget val="inner"/>
          <c:xMode val="edge"/>
          <c:yMode val="edge"/>
          <c:x val="7.0020162252445714E-2"/>
          <c:y val="5.3329093478699775E-2"/>
          <c:w val="0.92997983774755444"/>
          <c:h val="0.568099535634968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6633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B1DB11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51515151515707E-3"/>
                  <c:y val="-1.025641025641028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454545454545452E-3"/>
                  <c:y val="-2.5641025641025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606060606060606E-3"/>
                  <c:y val="-1.794871794871794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UTC</c:v>
                </c:pt>
                <c:pt idx="1">
                  <c:v>  Dithane 80WP, 2 lb + Kocide-3000 DF, 1.5 lb (1,3,5,7) alt Bravo Weather Stik, 32 fl oz + Kocide-3000, 1.5 lb (2,4,6,8)</c:v>
                </c:pt>
                <c:pt idx="2">
                  <c:v>Kocide-3000 41.6DF, 1.5 lb (1-8) </c:v>
                </c:pt>
                <c:pt idx="3">
                  <c:v> Kocide-3000 41.6DF, 1.5 lb (1-4) fb  Cueva SC, 32 fl oz (5-8)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4.25</c:v>
                </c:pt>
                <c:pt idx="2">
                  <c:v>3.5</c:v>
                </c:pt>
                <c:pt idx="3">
                  <c:v>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19848576"/>
        <c:axId val="419850112"/>
        <c:axId val="0"/>
      </c:bar3DChart>
      <c:catAx>
        <c:axId val="41984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9850112"/>
        <c:crosses val="autoZero"/>
        <c:auto val="1"/>
        <c:lblAlgn val="ctr"/>
        <c:lblOffset val="100"/>
        <c:noMultiLvlLbl val="0"/>
      </c:catAx>
      <c:valAx>
        <c:axId val="419850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BLS Severity Leaves-</a:t>
                </a:r>
                <a:r>
                  <a:rPr lang="en-US" sz="1600" b="0" baseline="0" dirty="0" smtClean="0"/>
                  <a:t> Aug 31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1.2084228107850162E-3"/>
              <c:y val="0.16925762164344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9848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>
      <a:glow>
        <a:schemeClr val="bg1"/>
      </a:glow>
    </a:effectLst>
  </c:spPr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68664727719845"/>
          <c:y val="6.9527559055118121E-2"/>
          <c:w val="0.89331335272280155"/>
          <c:h val="0.6568118568512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66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B1DB1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UTC</c:v>
                </c:pt>
                <c:pt idx="1">
                  <c:v>  Dithane 80WP, 2 lb + Kocide-3000  1.5 lb (1,3,5,7) alt Bravo Weather Stik  32 fl oz + Kocide-3000  1.5 lb (2,4,6,8)</c:v>
                </c:pt>
                <c:pt idx="2">
                  <c:v>Kocide-3000 41.6DF, 1.5 lb (1-8) </c:v>
                </c:pt>
                <c:pt idx="3">
                  <c:v> Kocide-3000 41.6DF, 1.5 lb (1-4) fb  Cueva SC, 32 fl oz (5-8)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45</c:v>
                </c:pt>
                <c:pt idx="2">
                  <c:v>53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419530240"/>
        <c:axId val="419531776"/>
        <c:axId val="0"/>
      </c:bar3DChart>
      <c:catAx>
        <c:axId val="41953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9531776"/>
        <c:crosses val="autoZero"/>
        <c:auto val="1"/>
        <c:lblAlgn val="ctr"/>
        <c:lblOffset val="100"/>
        <c:noMultiLvlLbl val="0"/>
      </c:catAx>
      <c:valAx>
        <c:axId val="419531776"/>
        <c:scaling>
          <c:orientation val="minMax"/>
          <c:min val="2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BLS Incidence Fruit Aug-31. NSD at 0.05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5.3650894989477694E-3"/>
              <c:y val="8.540057492813396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953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278935891001757E-2"/>
          <c:y val="6.0314041923694016E-2"/>
          <c:w val="0.91671952464275286"/>
          <c:h val="0.75853363233468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1DB1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B2DB1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B2DB1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Cueva</c:v>
                </c:pt>
                <c:pt idx="1">
                  <c:v>NuCop 50WP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55234048"/>
        <c:axId val="255235584"/>
        <c:axId val="0"/>
      </c:bar3DChart>
      <c:catAx>
        <c:axId val="2552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5235584"/>
        <c:crosses val="autoZero"/>
        <c:auto val="1"/>
        <c:lblAlgn val="ctr"/>
        <c:lblOffset val="100"/>
        <c:noMultiLvlLbl val="0"/>
      </c:catAx>
      <c:valAx>
        <c:axId val="255235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 smtClean="0"/>
                  <a:t>Disease Severity (%)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1.2973348479573201E-2"/>
              <c:y val="0.26654713853128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523404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1688081276704"/>
          <c:y val="4.4861279489811397E-2"/>
          <c:w val="0.88059149450832752"/>
          <c:h val="0.843173265004599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Cueva 2qt + Double Nickel 0.5lb</c:v>
                </c:pt>
              </c:strCache>
            </c:strRef>
          </c:tx>
          <c:spPr>
            <a:ln w="63500">
              <a:solidFill>
                <a:srgbClr val="99CC00"/>
              </a:solidFill>
            </a:ln>
          </c:spPr>
          <c:marker>
            <c:symbol val="diamond"/>
            <c:size val="20"/>
            <c:spPr>
              <a:solidFill>
                <a:srgbClr val="B2DB11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1"/>
            <c:bubble3D val="0"/>
            <c:spPr>
              <a:ln w="63500">
                <a:solidFill>
                  <a:srgbClr val="B2DB11"/>
                </a:solidFill>
              </a:ln>
            </c:spPr>
          </c:dPt>
          <c:cat>
            <c:strRef>
              <c:f>Sheet1!$B$1:$C$1</c:f>
              <c:strCache>
                <c:ptCount val="2"/>
                <c:pt idx="0">
                  <c:v>12-Nov</c:v>
                </c:pt>
                <c:pt idx="1">
                  <c:v>23-Nov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13.3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Kocide 3000 1.75lb + Manzate ProStik 2lb</c:v>
                </c:pt>
              </c:strCache>
            </c:strRef>
          </c:tx>
          <c:spPr>
            <a:ln w="63500">
              <a:solidFill>
                <a:srgbClr val="BFBFBF"/>
              </a:solidFill>
            </a:ln>
          </c:spPr>
          <c:marker>
            <c:symbol val="circle"/>
            <c:size val="13"/>
            <c:spPr>
              <a:solidFill>
                <a:srgbClr val="BFBFBF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Sheet1!$B$1:$C$1</c:f>
              <c:strCache>
                <c:ptCount val="2"/>
                <c:pt idx="0">
                  <c:v>12-Nov</c:v>
                </c:pt>
                <c:pt idx="1">
                  <c:v>23-Nov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</c:v>
                </c:pt>
                <c:pt idx="1">
                  <c:v>15.8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UTC</c:v>
                </c:pt>
              </c:strCache>
            </c:strRef>
          </c:tx>
          <c:spPr>
            <a:ln w="63500">
              <a:solidFill>
                <a:srgbClr val="996633"/>
              </a:solidFill>
            </a:ln>
          </c:spPr>
          <c:marker>
            <c:symbol val="x"/>
            <c:size val="13"/>
            <c:spPr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Sheet1!$B$1:$C$1</c:f>
              <c:strCache>
                <c:ptCount val="2"/>
                <c:pt idx="0">
                  <c:v>12-Nov</c:v>
                </c:pt>
                <c:pt idx="1">
                  <c:v>23-Nov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25</c:v>
                </c:pt>
                <c:pt idx="1">
                  <c:v>33.300000000000011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506496"/>
        <c:axId val="253912192"/>
      </c:lineChart>
      <c:catAx>
        <c:axId val="25250649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253912192"/>
        <c:crosses val="autoZero"/>
        <c:auto val="1"/>
        <c:lblAlgn val="ctr"/>
        <c:lblOffset val="100"/>
        <c:noMultiLvlLbl val="0"/>
      </c:catAx>
      <c:valAx>
        <c:axId val="253912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Disease Severity (%)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2.9067107532964628E-3"/>
              <c:y val="0.198501197975537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250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88700715127886"/>
          <c:y val="4.1441069580988747E-2"/>
          <c:w val="0.27589161750153296"/>
          <c:h val="0.32682864611786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13301504732718E-2"/>
          <c:y val="4.3072614773933759E-2"/>
          <c:w val="0.90998669849526725"/>
          <c:h val="0.87138412845453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2DB1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233.8</c:v>
                </c:pt>
                <c:pt idx="1">
                  <c:v>201.4</c:v>
                </c:pt>
                <c:pt idx="2">
                  <c:v>477.5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842176"/>
        <c:axId val="255843712"/>
        <c:axId val="0"/>
      </c:bar3DChart>
      <c:catAx>
        <c:axId val="2558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55843712"/>
        <c:crosses val="autoZero"/>
        <c:auto val="1"/>
        <c:lblAlgn val="ctr"/>
        <c:lblOffset val="100"/>
        <c:noMultiLvlLbl val="0"/>
      </c:catAx>
      <c:valAx>
        <c:axId val="255843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AUDPC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3.2854376337346615E-3"/>
              <c:y val="0.403633600027286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584217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376670614787215E-2"/>
          <c:y val="4.4861287531964278E-2"/>
          <c:w val="0.89958977350053637"/>
          <c:h val="0.843173265004599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Cueva 2qt + Double Nickel 0.5lb</c:v>
                </c:pt>
              </c:strCache>
            </c:strRef>
          </c:tx>
          <c:spPr>
            <a:ln w="63500">
              <a:solidFill>
                <a:srgbClr val="99CC00"/>
              </a:solidFill>
            </a:ln>
          </c:spPr>
          <c:marker>
            <c:symbol val="diamond"/>
            <c:size val="20"/>
            <c:spPr>
              <a:solidFill>
                <a:srgbClr val="B2DB11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1"/>
            <c:bubble3D val="0"/>
            <c:spPr>
              <a:ln w="63500">
                <a:solidFill>
                  <a:srgbClr val="B2DB11"/>
                </a:solidFill>
              </a:ln>
            </c:spPr>
          </c:dPt>
          <c:cat>
            <c:strRef>
              <c:f>Sheet1!$B$1:$D$1</c:f>
              <c:strCache>
                <c:ptCount val="3"/>
                <c:pt idx="0">
                  <c:v>18-Nov</c:v>
                </c:pt>
                <c:pt idx="1">
                  <c:v>29-Nov</c:v>
                </c:pt>
                <c:pt idx="2">
                  <c:v>6-Dec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14.3</c:v>
                </c:pt>
                <c:pt idx="2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Kocide 3000 1.75lb + Manzate ProStik 2lb</c:v>
                </c:pt>
              </c:strCache>
            </c:strRef>
          </c:tx>
          <c:spPr>
            <a:ln w="63500">
              <a:solidFill>
                <a:srgbClr val="BFBFBF"/>
              </a:solidFill>
            </a:ln>
          </c:spPr>
          <c:marker>
            <c:symbol val="circle"/>
            <c:size val="13"/>
            <c:spPr>
              <a:solidFill>
                <a:srgbClr val="BFBFBF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Sheet1!$B$1:$D$1</c:f>
              <c:strCache>
                <c:ptCount val="3"/>
                <c:pt idx="0">
                  <c:v>18-Nov</c:v>
                </c:pt>
                <c:pt idx="1">
                  <c:v>29-Nov</c:v>
                </c:pt>
                <c:pt idx="2">
                  <c:v>6-Dec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12.8</c:v>
                </c:pt>
                <c:pt idx="2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UTC</c:v>
                </c:pt>
              </c:strCache>
            </c:strRef>
          </c:tx>
          <c:spPr>
            <a:ln w="63500">
              <a:solidFill>
                <a:srgbClr val="996633"/>
              </a:solidFill>
            </a:ln>
          </c:spPr>
          <c:marker>
            <c:symbol val="x"/>
            <c:size val="13"/>
            <c:spPr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strRef>
              <c:f>Sheet1!$B$1:$D$1</c:f>
              <c:strCache>
                <c:ptCount val="3"/>
                <c:pt idx="0">
                  <c:v>18-Nov</c:v>
                </c:pt>
                <c:pt idx="1">
                  <c:v>29-Nov</c:v>
                </c:pt>
                <c:pt idx="2">
                  <c:v>6-Dec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15.3</c:v>
                </c:pt>
                <c:pt idx="1">
                  <c:v>27.5</c:v>
                </c:pt>
                <c:pt idx="2">
                  <c:v>41.8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014272"/>
        <c:axId val="263020544"/>
      </c:lineChart>
      <c:catAx>
        <c:axId val="26301427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263020544"/>
        <c:crosses val="autoZero"/>
        <c:auto val="1"/>
        <c:lblAlgn val="ctr"/>
        <c:lblOffset val="100"/>
        <c:noMultiLvlLbl val="0"/>
      </c:catAx>
      <c:valAx>
        <c:axId val="263020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0" dirty="0" smtClean="0"/>
                  <a:t>Disease Severity (%)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4.3288871035860703E-3"/>
              <c:y val="0.263512460409571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01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139116152058531E-2"/>
          <c:y val="3.4497875741007454E-2"/>
          <c:w val="0.27589161750153296"/>
          <c:h val="0.32682864611786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03093363329578E-2"/>
          <c:y val="4.3072657469798888E-2"/>
          <c:w val="0.91349678946381696"/>
          <c:h val="0.871384128454531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2DB11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BFBFBF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1D824"/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8.4</c:v>
                </c:pt>
                <c:pt idx="1">
                  <c:v>9.4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293376"/>
        <c:axId val="264061696"/>
        <c:axId val="0"/>
      </c:bar3DChart>
      <c:catAx>
        <c:axId val="2642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64061696"/>
        <c:crosses val="autoZero"/>
        <c:auto val="1"/>
        <c:lblAlgn val="ctr"/>
        <c:lblOffset val="100"/>
        <c:noMultiLvlLbl val="0"/>
      </c:catAx>
      <c:valAx>
        <c:axId val="264061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Disease Severity (%)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7.9819319460067498E-3"/>
              <c:y val="0.287909932311092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429337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ln w="15875">
          <a:solidFill>
            <a:schemeClr val="tx1"/>
          </a:solidFill>
        </a:ln>
      </c:spPr>
    </c:sideWall>
    <c:backWall>
      <c:thickness val="0"/>
      <c:spPr>
        <a:ln w="15875">
          <a:solidFill>
            <a:schemeClr val="tx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fruit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9966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40404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40404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23.7</c:v>
                </c:pt>
                <c:pt idx="1">
                  <c:v>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gapDepth val="151"/>
        <c:shape val="box"/>
        <c:axId val="263243648"/>
        <c:axId val="263598464"/>
        <c:axId val="0"/>
      </c:bar3DChart>
      <c:catAx>
        <c:axId val="26324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63598464"/>
        <c:crosses val="autoZero"/>
        <c:auto val="1"/>
        <c:lblAlgn val="ctr"/>
        <c:lblOffset val="100"/>
        <c:noMultiLvlLbl val="0"/>
      </c:catAx>
      <c:valAx>
        <c:axId val="263598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24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ln w="15875">
          <a:solidFill>
            <a:schemeClr val="tx1"/>
          </a:solidFill>
        </a:ln>
      </c:spPr>
    </c:sideWall>
    <c:backWall>
      <c:thickness val="0"/>
      <c:spPr>
        <a:ln w="15875">
          <a:solidFill>
            <a:schemeClr val="tx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Fruit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9966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40404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40404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/>
                <a:bevelB/>
                <a:contourClr>
                  <a:srgbClr val="000000"/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27.5</c:v>
                </c:pt>
                <c:pt idx="1">
                  <c:v>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gapDepth val="151"/>
        <c:shape val="box"/>
        <c:axId val="263953408"/>
        <c:axId val="264000256"/>
        <c:axId val="0"/>
      </c:bar3DChart>
      <c:catAx>
        <c:axId val="26395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64000256"/>
        <c:crosses val="autoZero"/>
        <c:auto val="1"/>
        <c:lblAlgn val="ctr"/>
        <c:lblOffset val="100"/>
        <c:noMultiLvlLbl val="0"/>
      </c:catAx>
      <c:valAx>
        <c:axId val="264000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01037130292526"/>
          <c:y val="8.9675626595235092E-2"/>
          <c:w val="0.8829285856465251"/>
          <c:h val="0.815933642986685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Cueva 3qt</c:v>
                </c:pt>
              </c:strCache>
            </c:strRef>
          </c:tx>
          <c:spPr>
            <a:ln w="63500">
              <a:solidFill>
                <a:srgbClr val="99CC00"/>
              </a:solidFill>
            </a:ln>
          </c:spPr>
          <c:marker>
            <c:symbol val="diamond"/>
            <c:size val="20"/>
            <c:spPr>
              <a:solidFill>
                <a:srgbClr val="B2DB11"/>
              </a:solidFill>
              <a:ln>
                <a:solidFill>
                  <a:sysClr val="windowText" lastClr="000000"/>
                </a:solidFill>
              </a:ln>
            </c:spPr>
          </c:marker>
          <c:dPt>
            <c:idx val="1"/>
            <c:bubble3D val="0"/>
            <c:spPr>
              <a:ln w="63500">
                <a:solidFill>
                  <a:srgbClr val="B2DB11"/>
                </a:solidFill>
              </a:ln>
            </c:spPr>
          </c:dPt>
          <c:cat>
            <c:strRef>
              <c:f>Sheet1!$B$1:$F$1</c:f>
              <c:strCache>
                <c:ptCount val="5"/>
                <c:pt idx="0">
                  <c:v>7DAA-1</c:v>
                </c:pt>
                <c:pt idx="1">
                  <c:v>6DAA-2</c:v>
                </c:pt>
                <c:pt idx="2">
                  <c:v>5DAA-3</c:v>
                </c:pt>
                <c:pt idx="3">
                  <c:v>6DAA-4</c:v>
                </c:pt>
                <c:pt idx="4">
                  <c:v>6DAA-5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0.5</c:v>
                </c:pt>
                <c:pt idx="1">
                  <c:v>1.3</c:v>
                </c:pt>
                <c:pt idx="2">
                  <c:v>1.4</c:v>
                </c:pt>
                <c:pt idx="3">
                  <c:v>1.6</c:v>
                </c:pt>
                <c:pt idx="4">
                  <c:v>1.9000000000000001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UTC</c:v>
                </c:pt>
              </c:strCache>
            </c:strRef>
          </c:tx>
          <c:spPr>
            <a:ln w="63500">
              <a:solidFill>
                <a:srgbClr val="996633"/>
              </a:solidFill>
            </a:ln>
          </c:spPr>
          <c:marker>
            <c:symbol val="circle"/>
            <c:size val="13"/>
            <c:spPr>
              <a:solidFill>
                <a:srgbClr val="996633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Sheet1!$B$1:$F$1</c:f>
              <c:strCache>
                <c:ptCount val="5"/>
                <c:pt idx="0">
                  <c:v>7DAA-1</c:v>
                </c:pt>
                <c:pt idx="1">
                  <c:v>6DAA-2</c:v>
                </c:pt>
                <c:pt idx="2">
                  <c:v>5DAA-3</c:v>
                </c:pt>
                <c:pt idx="3">
                  <c:v>6DAA-4</c:v>
                </c:pt>
                <c:pt idx="4">
                  <c:v>6DAA-5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0.60000000000000009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566144"/>
        <c:axId val="418568064"/>
      </c:lineChart>
      <c:catAx>
        <c:axId val="41856614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8568064"/>
        <c:crosses val="autoZero"/>
        <c:auto val="1"/>
        <c:lblAlgn val="ctr"/>
        <c:lblOffset val="100"/>
        <c:noMultiLvlLbl val="0"/>
      </c:catAx>
      <c:valAx>
        <c:axId val="418568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Disease Severity (%)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9.6819579210928961E-3"/>
              <c:y val="0.227230826793514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856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139116152058531E-2"/>
          <c:y val="3.4497875741007454E-2"/>
          <c:w val="0.27589161750153296"/>
          <c:h val="0.32682864611786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0.19045</cdr:x>
      <cdr:y>0.87931</cdr:y>
    </cdr:from>
    <cdr:to>
      <cdr:x>0.40231</cdr:x>
      <cdr:y>0.9977</cdr:y>
    </cdr:to>
    <cdr:sp macro="" textlink="">
      <cdr:nvSpPr>
        <cdr:cNvPr id="1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5848" y="3886200"/>
          <a:ext cx="1797504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Calibri" pitchFamily="34" charset="0"/>
            </a:rPr>
            <a:t>1 </a:t>
          </a:r>
          <a:r>
            <a:rPr lang="en-US" sz="1400" dirty="0" err="1">
              <a:latin typeface="Calibri" pitchFamily="34" charset="0"/>
            </a:rPr>
            <a:t>qt</a:t>
          </a:r>
          <a:r>
            <a:rPr lang="en-US" sz="1400" dirty="0">
              <a:latin typeface="Calibri" pitchFamily="34" charset="0"/>
            </a:rPr>
            <a:t>/A to fruit set, then </a:t>
          </a:r>
          <a:r>
            <a:rPr lang="en-US" sz="1400" dirty="0" smtClean="0">
              <a:latin typeface="Calibri" pitchFamily="34" charset="0"/>
            </a:rPr>
            <a:t>1.5 </a:t>
          </a:r>
          <a:r>
            <a:rPr lang="en-US" sz="1400" dirty="0" err="1">
              <a:latin typeface="Calibri" pitchFamily="34" charset="0"/>
            </a:rPr>
            <a:t>qt</a:t>
          </a:r>
          <a:r>
            <a:rPr lang="en-US" sz="1400" dirty="0">
              <a:latin typeface="Calibri" pitchFamily="34" charset="0"/>
            </a:rPr>
            <a:t>/A</a:t>
          </a:r>
        </a:p>
      </cdr:txBody>
    </cdr:sp>
  </cdr:relSizeAnchor>
  <cdr:relSizeAnchor xmlns:cdr="http://schemas.openxmlformats.org/drawingml/2006/chartDrawing">
    <cdr:from>
      <cdr:x>0.56582</cdr:x>
      <cdr:y>0.87931</cdr:y>
    </cdr:from>
    <cdr:to>
      <cdr:x>0.77768</cdr:x>
      <cdr:y>0.94895</cdr:y>
    </cdr:to>
    <cdr:sp macro="" textlink="">
      <cdr:nvSpPr>
        <cdr:cNvPr id="13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0600" y="3886200"/>
          <a:ext cx="179750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Calibri" pitchFamily="34" charset="0"/>
            </a:rPr>
            <a:t>1.5 </a:t>
          </a:r>
          <a:r>
            <a:rPr lang="en-US" sz="1400" dirty="0" err="1">
              <a:latin typeface="Calibri" pitchFamily="34" charset="0"/>
            </a:rPr>
            <a:t>lb</a:t>
          </a:r>
          <a:r>
            <a:rPr lang="en-US" sz="1400" dirty="0">
              <a:latin typeface="Calibri" pitchFamily="34" charset="0"/>
            </a:rPr>
            <a:t>/A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0.88182</cdr:x>
      <cdr:y>0.0053</cdr:y>
    </cdr:from>
    <cdr:to>
      <cdr:x>1</cdr:x>
      <cdr:y>0.06684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00" y="26234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CER-2016-130</a:t>
          </a:r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0.87387</cdr:x>
      <cdr:y>0</cdr:y>
    </cdr:from>
    <cdr:to>
      <cdr:x>1</cdr:x>
      <cdr:y>0.04762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00" y="-1524001"/>
          <a:ext cx="1066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CER-2016-130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0.86097</cdr:x>
      <cdr:y>0</cdr:y>
    </cdr:from>
    <cdr:to>
      <cdr:x>0.98446</cdr:x>
      <cdr:y>0.10415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6491" y="-2209800"/>
          <a:ext cx="990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CER-2009-059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0.86926</cdr:x>
      <cdr:y>0</cdr:y>
    </cdr:from>
    <cdr:to>
      <cdr:x>1</cdr:x>
      <cdr:y>0.06159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9940" y="-1668333"/>
          <a:ext cx="1085860" cy="256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CER-2010-115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0.24312</cdr:x>
      <cdr:y>0.43138</cdr:y>
    </cdr:from>
    <cdr:to>
      <cdr:x>0.30985</cdr:x>
      <cdr:y>0.48267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9300" y="1828800"/>
          <a:ext cx="554251" cy="217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err="1" smtClean="0"/>
            <a:t>def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0.52179</cdr:x>
      <cdr:y>0.4853</cdr:y>
    </cdr:from>
    <cdr:to>
      <cdr:x>0.5883</cdr:x>
      <cdr:y>0.5572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33880" y="2057400"/>
          <a:ext cx="55246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err="1" smtClean="0"/>
            <a:t>efg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0.81193</cdr:x>
      <cdr:y>0.03595</cdr:y>
    </cdr:from>
    <cdr:to>
      <cdr:x>0.8578</cdr:x>
      <cdr:y>0.08987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43700" y="152400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a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0.87971</cdr:x>
      <cdr:y>0</cdr:y>
    </cdr:from>
    <cdr:to>
      <cdr:x>1</cdr:x>
      <cdr:y>0.07264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44542" y="-174751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CER-2010-115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0.86219</cdr:x>
      <cdr:y>0.03268</cdr:y>
    </cdr:from>
    <cdr:to>
      <cdr:x>0.99083</cdr:x>
      <cdr:y>0.1028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1197" y="142081"/>
          <a:ext cx="1068403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CER-2011-036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0.77611</cdr:x>
      <cdr:y>0</cdr:y>
    </cdr:from>
    <cdr:to>
      <cdr:x>0.97257</cdr:x>
      <cdr:y>0.10211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0638" y="-2286000"/>
          <a:ext cx="906386" cy="256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 smtClean="0"/>
            <a:t>CER-2010-048</a:t>
          </a:r>
          <a:endParaRPr lang="en-US" sz="9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0.77148</cdr:x>
      <cdr:y>0.00553</cdr:y>
    </cdr:from>
    <cdr:to>
      <cdr:x>0.97487</cdr:x>
      <cdr:y>0.10196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68421" y="13900"/>
          <a:ext cx="914400" cy="242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900" dirty="0" smtClean="0"/>
            <a:t>CER-2010-048</a:t>
          </a:r>
          <a:endParaRPr lang="en-US" sz="9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0.86368</cdr:x>
      <cdr:y>0</cdr:y>
    </cdr:from>
    <cdr:to>
      <cdr:x>1</cdr:x>
      <cdr:y>0.07264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41771" y="-1711955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CER_2014-016</a:t>
          </a:r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0.88324</cdr:x>
      <cdr:y>0</cdr:y>
    </cdr:from>
    <cdr:to>
      <cdr:x>1</cdr:x>
      <cdr:y>0.07211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93794" y="-1661001"/>
          <a:ext cx="990600" cy="31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CER-2010-142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52A9FB-212F-470D-A453-57B55E73A922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9ADA7-64B8-4033-9D4B-F19828229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18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CCAF8-1E2D-431A-8832-4215CA3D33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CCAF8-1E2D-431A-8832-4215CA3D33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Cueva and DN both have</a:t>
            </a:r>
            <a:r>
              <a:rPr lang="en-US" baseline="0" dirty="0" smtClean="0"/>
              <a:t> good activity on PM.  Combine them for strong protection under heavy disease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Cueva and DN both have</a:t>
            </a:r>
            <a:r>
              <a:rPr lang="en-US" baseline="0" dirty="0" smtClean="0"/>
              <a:t> good activity on PM.  Combine them for strong protection under heavy disease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Copper does have activity on downy mildew and you don’t have to worry about Cueva causing </a:t>
            </a:r>
            <a:r>
              <a:rPr lang="en-US" dirty="0" err="1" smtClean="0"/>
              <a:t>phyto</a:t>
            </a:r>
            <a:r>
              <a:rPr lang="en-US" dirty="0" smtClean="0"/>
              <a:t> like </a:t>
            </a:r>
            <a:r>
              <a:rPr lang="en-US" smtClean="0"/>
              <a:t>other coppers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lab trials</a:t>
            </a:r>
            <a:r>
              <a:rPr lang="en-US" baseline="0" dirty="0" smtClean="0"/>
              <a:t> promoted extreme pressure on the compounds to perform.  60% control of this pathogen is extremely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39ADA7-64B8-4033-9D4B-F19828229C7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1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2057400"/>
            <a:ext cx="7404653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us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7404653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us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16-CEF5-4B28-A6BA-1C04080FD24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C5C-DE59-4D45-8B15-C21F97D02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B1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B1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E818CE-9B27-432F-BD13-C8E4237174C2}" type="slidenum">
              <a:rPr lang="en-US" smtClean="0">
                <a:solidFill>
                  <a:srgbClr val="000B1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B1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92" y="6142779"/>
            <a:ext cx="1631076" cy="328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355" y="252177"/>
            <a:ext cx="8780746" cy="63513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B1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B1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E818CE-9B27-432F-BD13-C8E4237174C2}" type="slidenum">
              <a:rPr lang="en-US" smtClean="0">
                <a:solidFill>
                  <a:srgbClr val="000B1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B1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em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emf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066800" y="2362200"/>
            <a:ext cx="6423025" cy="1524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/>
                </a:solidFill>
              </a:rPr>
              <a:t>Fruiting Vegetables</a:t>
            </a:r>
            <a:br>
              <a:rPr lang="en-US" sz="6000" dirty="0" smtClean="0">
                <a:solidFill>
                  <a:schemeClr val="tx2"/>
                </a:solidFill>
              </a:rPr>
            </a:br>
            <a:endParaRPr lang="en-US" sz="6000" i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6" descr="certis clear log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6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200150" y="5410198"/>
            <a:ext cx="22479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Untreated Plot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" y="1066800"/>
            <a:ext cx="5181600" cy="6858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Bacterial Speck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Control-Tomato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152400" y="6103343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Pacific Agricultural Research, CA - 2014  </a:t>
            </a:r>
          </a:p>
          <a:p>
            <a:r>
              <a:rPr lang="en-US" sz="1100" dirty="0">
                <a:solidFill>
                  <a:prstClr val="black"/>
                </a:solidFill>
                <a:latin typeface="+mn-lt"/>
              </a:rPr>
              <a:t>5</a:t>
            </a:r>
            <a:r>
              <a:rPr lang="en-US" sz="1100" dirty="0" smtClean="0">
                <a:solidFill>
                  <a:prstClr val="black"/>
                </a:solidFill>
                <a:latin typeface="+mn-lt"/>
              </a:rPr>
              <a:t> applications on 14 day interval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CER-2014-016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38" y="1981199"/>
            <a:ext cx="4109532" cy="356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1925821"/>
            <a:ext cx="4191000" cy="3568618"/>
            <a:chOff x="304800" y="1406153"/>
            <a:chExt cx="4572000" cy="41218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06153"/>
              <a:ext cx="4572000" cy="412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1143000" y="2667000"/>
              <a:ext cx="29718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>
          <a:xfrm>
            <a:off x="6172200" y="5440359"/>
            <a:ext cx="18288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Cueva Plot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" name="Picture 6" descr="certis clear logo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0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63100"/>
              </p:ext>
            </p:extLst>
          </p:nvPr>
        </p:nvGraphicFramePr>
        <p:xfrm>
          <a:off x="304800" y="1676400"/>
          <a:ext cx="8534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76200" y="6248400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Dr. Lange, Cornell University - 2012  </a:t>
            </a:r>
          </a:p>
          <a:p>
            <a:r>
              <a:rPr lang="en-US" sz="1100" dirty="0">
                <a:solidFill>
                  <a:prstClr val="black"/>
                </a:solidFill>
                <a:latin typeface="+mj-lt"/>
              </a:rPr>
              <a:t>6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applications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IND-2012-133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570" y="5562600"/>
            <a:ext cx="1219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Cueva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2qt/100 gal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7398" y="5562600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Serenade MAX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3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lb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7961" y="5654933"/>
            <a:ext cx="497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UTC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74" y="20852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2971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ab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756" y="39902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0567" y="914401"/>
            <a:ext cx="3735634" cy="533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Early Blight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Control-Tomato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3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9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02143"/>
              </p:ext>
            </p:extLst>
          </p:nvPr>
        </p:nvGraphicFramePr>
        <p:xfrm>
          <a:off x="381001" y="1600197"/>
          <a:ext cx="8381998" cy="517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687"/>
                <a:gridCol w="1039215"/>
                <a:gridCol w="850267"/>
                <a:gridCol w="2103684"/>
                <a:gridCol w="791526"/>
                <a:gridCol w="673289"/>
                <a:gridCol w="895165"/>
                <a:gridCol w="895165"/>
              </a:tblGrid>
              <a:tr h="8825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Copper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Signal Word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REI (hours)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PPE Early Entry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OMRI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Inhalation Warning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Minimum Retreat Interval (days)</a:t>
                      </a:r>
                      <a:endParaRPr lang="en-US" sz="1200" dirty="0"/>
                    </a:p>
                  </a:txBody>
                  <a:tcPr anchor="ctr"/>
                </a:tc>
              </a:tr>
              <a:tr h="321835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Cueva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Rubber gloves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Kocide</a:t>
                      </a:r>
                      <a:r>
                        <a:rPr lang="en-US" sz="1200" dirty="0" smtClean="0"/>
                        <a:t> 2000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WARNING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Eyewear + rubber gloves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Kocide</a:t>
                      </a:r>
                      <a:r>
                        <a:rPr lang="en-US" sz="1200" baseline="0" dirty="0" smtClean="0"/>
                        <a:t> 3000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Rubber gloves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7.5-9.5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4827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Champ</a:t>
                      </a:r>
                      <a:r>
                        <a:rPr lang="en-US" sz="1200" baseline="0" dirty="0" smtClean="0"/>
                        <a:t> Dry </a:t>
                      </a:r>
                      <a:r>
                        <a:rPr lang="en-US" sz="1200" baseline="0" dirty="0" err="1" smtClean="0"/>
                        <a:t>Prill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WARNING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Champ</a:t>
                      </a:r>
                      <a:r>
                        <a:rPr lang="en-US" sz="1200" baseline="0" dirty="0" smtClean="0"/>
                        <a:t> WG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DANGER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8.0-9.0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4011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Nu-Cop 50WP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DANGER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Badge</a:t>
                      </a:r>
                      <a:r>
                        <a:rPr lang="en-US" sz="1200" baseline="0" dirty="0" smtClean="0"/>
                        <a:t> X2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WARNING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Badge SC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6.0-8.0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48275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Cuprofix</a:t>
                      </a:r>
                      <a:r>
                        <a:rPr lang="en-US" sz="1200" dirty="0" smtClean="0"/>
                        <a:t> Ultra 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Nordox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Rubber</a:t>
                      </a:r>
                      <a:r>
                        <a:rPr lang="en-US" sz="1200" baseline="0" dirty="0" smtClean="0"/>
                        <a:t> gloves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C-O-C-S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WARNING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MasterCop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DANGER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4.5-5.5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89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CS2005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DANGER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Eyewear + rubber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YES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32657" y="933450"/>
            <a:ext cx="4495800" cy="495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Fruiting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Vegetable Positioning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40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2362200" y="2590800"/>
            <a:ext cx="4572000" cy="1470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/>
                </a:solidFill>
              </a:rPr>
              <a:t>Cucurbits</a:t>
            </a:r>
            <a:endParaRPr lang="en-US" sz="6000" i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6" descr="certis clear log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6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143268"/>
              </p:ext>
            </p:extLst>
          </p:nvPr>
        </p:nvGraphicFramePr>
        <p:xfrm>
          <a:off x="329803" y="1661001"/>
          <a:ext cx="8280797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76200" y="957943"/>
            <a:ext cx="4724400" cy="685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Powdery Mildew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Control-Squash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206829" y="6475465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Florida Ag Research, FL - 2010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8026" y="17030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67943" y="6097312"/>
            <a:ext cx="42672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Very good control under heavy disease pressure</a:t>
            </a:r>
            <a:endParaRPr lang="en-US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5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08857" y="1066800"/>
            <a:ext cx="5257800" cy="55245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Powdery Mildew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Control-Squash</a:t>
            </a: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76200" y="62484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Florida Ag Research, FL - 2010 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CER-2010-142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68880" y="6128573"/>
            <a:ext cx="42672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Very good control under heavy disease pressure</a:t>
            </a:r>
            <a:endParaRPr lang="en-US" sz="1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dlong\Documents\Cueva\Data\cucurbits\CER-2010-142\FLAG squash  U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62400" cy="33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ong\Documents\Cueva\Data\cucurbits\CER-2010-142\FLAG squash 9090 Cuev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14800" cy="33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5157334"/>
            <a:ext cx="18288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+mn-lt"/>
              </a:rPr>
              <a:t>Untreated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0" y="5105400"/>
            <a:ext cx="27432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+mn-lt"/>
              </a:rPr>
              <a:t>Cueva 2qt + Double Nickel 0.5lb</a:t>
            </a:r>
          </a:p>
        </p:txBody>
      </p:sp>
      <p:pic>
        <p:nvPicPr>
          <p:cNvPr id="9" name="Picture 6" descr="certis clear logo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2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46744"/>
              </p:ext>
            </p:extLst>
          </p:nvPr>
        </p:nvGraphicFramePr>
        <p:xfrm>
          <a:off x="381000" y="1828799"/>
          <a:ext cx="8458200" cy="4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76200" y="6248400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Dr. Lange, Cornell University - 2012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+mj-lt"/>
              </a:rPr>
              <a:t>4 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applications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IND-2012-134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311" y="5624155"/>
            <a:ext cx="1005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Cueva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2qt/100 gal</a:t>
            </a:r>
          </a:p>
          <a:p>
            <a:pPr algn="ctr"/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1548" y="5627522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Sonata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4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qt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208" y="5597842"/>
            <a:ext cx="497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UTC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19812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ab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4998" y="25146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ab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3657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c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1023257"/>
            <a:ext cx="5257800" cy="609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Downy Mildew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Control-Cucumber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3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34234"/>
              </p:ext>
            </p:extLst>
          </p:nvPr>
        </p:nvGraphicFramePr>
        <p:xfrm>
          <a:off x="413656" y="18288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7924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+mn-lt"/>
                <a:cs typeface="Calibri" pitchFamily="34" charset="0"/>
              </a:rPr>
              <a:t>Mohammed </a:t>
            </a:r>
            <a:r>
              <a:rPr lang="en-US" sz="11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Babadoost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Calibri" pitchFamily="34" charset="0"/>
              </a:rPr>
              <a:t>, Urbana, IL. Low </a:t>
            </a:r>
            <a:r>
              <a:rPr lang="en-US" sz="11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BLS 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Calibri" pitchFamily="34" charset="0"/>
              </a:rPr>
              <a:t>severity, 8 applications, 7 day intervals. </a:t>
            </a:r>
            <a:r>
              <a:rPr lang="en-US" sz="1100" dirty="0">
                <a:solidFill>
                  <a:prstClr val="black"/>
                </a:solidFill>
                <a:latin typeface="+mn-lt"/>
                <a:cs typeface="Calibri" pitchFamily="34" charset="0"/>
              </a:rPr>
              <a:t>. Means with same letters NSD at 0.05 level. </a:t>
            </a:r>
            <a:endParaRPr lang="en-US" sz="1100" i="1" dirty="0">
              <a:solidFill>
                <a:prstClr val="black"/>
              </a:solidFill>
              <a:latin typeface="+mn-lt"/>
              <a:ea typeface="SimSun" pitchFamily="2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" y="1066799"/>
            <a:ext cx="4376056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Bacterial Leaf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Spot-Pumpkins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6" descr="certis clear log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6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66917"/>
              </p:ext>
            </p:extLst>
          </p:nvPr>
        </p:nvGraphicFramePr>
        <p:xfrm>
          <a:off x="342900" y="16002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6477706"/>
            <a:ext cx="784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+mn-lt"/>
                <a:cs typeface="Calibri" pitchFamily="34" charset="0"/>
              </a:rPr>
              <a:t>Mohammed </a:t>
            </a:r>
            <a:r>
              <a:rPr lang="en-US" sz="1100" dirty="0" err="1">
                <a:solidFill>
                  <a:srgbClr val="000000"/>
                </a:solidFill>
                <a:latin typeface="+mn-lt"/>
                <a:cs typeface="Calibri" pitchFamily="34" charset="0"/>
              </a:rPr>
              <a:t>Babadoost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Calibri" pitchFamily="34" charset="0"/>
              </a:rPr>
              <a:t>, Urbana, IL. Low </a:t>
            </a:r>
            <a:r>
              <a:rPr lang="en-US" sz="11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BLS 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Calibri" pitchFamily="34" charset="0"/>
              </a:rPr>
              <a:t>severity, 8 applications, 7 day intervals. </a:t>
            </a:r>
            <a:r>
              <a:rPr lang="en-US" sz="1100" dirty="0">
                <a:solidFill>
                  <a:prstClr val="black"/>
                </a:solidFill>
                <a:latin typeface="+mn-lt"/>
                <a:cs typeface="Calibri" pitchFamily="34" charset="0"/>
              </a:rPr>
              <a:t>. Means with same letters NSD at 0.05 level. </a:t>
            </a:r>
            <a:endParaRPr lang="en-US" sz="1100" i="1" dirty="0">
              <a:solidFill>
                <a:prstClr val="black"/>
              </a:solidFill>
              <a:latin typeface="+mn-lt"/>
              <a:ea typeface="SimSun" pitchFamily="2" charset="-12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995065"/>
            <a:ext cx="4152900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Bacterial Leaf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Spot-Pumpkins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6" descr="certis clear log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7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838200"/>
            <a:ext cx="9144000" cy="990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i="1" dirty="0" err="1" smtClean="0">
                <a:solidFill>
                  <a:schemeClr val="tx2"/>
                </a:solidFill>
                <a:latin typeface="+mn-lt"/>
              </a:rPr>
              <a:t>Certis</a:t>
            </a:r>
            <a:r>
              <a:rPr lang="en-US" sz="2000" i="1" dirty="0" smtClean="0">
                <a:solidFill>
                  <a:schemeClr val="tx2"/>
                </a:solidFill>
                <a:latin typeface="+mn-lt"/>
              </a:rPr>
              <a:t> Integrated Copper Solution: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+mn-lt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Fruiting vegetables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6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40941"/>
              </p:ext>
            </p:extLst>
          </p:nvPr>
        </p:nvGraphicFramePr>
        <p:xfrm>
          <a:off x="345281" y="2120200"/>
          <a:ext cx="8484394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" y="3350305"/>
            <a:ext cx="7879556" cy="30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0" y="2705101"/>
            <a:ext cx="8978900" cy="1047225"/>
            <a:chOff x="0" y="2575338"/>
            <a:chExt cx="8978900" cy="1167091"/>
          </a:xfrm>
        </p:grpSpPr>
        <p:pic>
          <p:nvPicPr>
            <p:cNvPr id="12" name="Picture 11" descr="Cueva_3005_390_wh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66799" y="2575338"/>
              <a:ext cx="1371601" cy="4137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1219200" y="3073569"/>
              <a:ext cx="838199" cy="66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+mn-lt"/>
                </a:rPr>
                <a:t>Less stress on small plants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15" name="Picture 14" descr="Cueva_3005_390_wh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683500" y="2575338"/>
              <a:ext cx="1231900" cy="3964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683500" y="3073568"/>
              <a:ext cx="1295400" cy="668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100" dirty="0" smtClean="0">
                  <a:latin typeface="+mn-lt"/>
                </a:rPr>
                <a:t>4hr REI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 smtClean="0">
                  <a:latin typeface="+mn-lt"/>
                </a:rPr>
                <a:t>Less residue</a:t>
              </a:r>
            </a:p>
            <a:p>
              <a:pPr marL="171450" indent="-171450">
                <a:buFontTx/>
                <a:buChar char="-"/>
              </a:pPr>
              <a:endParaRPr lang="en-US" sz="11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2907268"/>
              <a:ext cx="1066800" cy="514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Conventional Program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743200"/>
              <a:ext cx="914400" cy="24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>
              <a:endCxn id="3" idx="1"/>
            </p:cNvCxnSpPr>
            <p:nvPr/>
          </p:nvCxnSpPr>
          <p:spPr>
            <a:xfrm flipV="1">
              <a:off x="2438400" y="2865630"/>
              <a:ext cx="1981200" cy="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334000" y="2895065"/>
              <a:ext cx="2286000" cy="5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8100" y="1922621"/>
            <a:ext cx="9004300" cy="529421"/>
            <a:chOff x="0" y="1577866"/>
            <a:chExt cx="9004300" cy="529421"/>
          </a:xfrm>
        </p:grpSpPr>
        <p:sp>
          <p:nvSpPr>
            <p:cNvPr id="21" name="TextBox 20"/>
            <p:cNvSpPr txBox="1"/>
            <p:nvPr/>
          </p:nvSpPr>
          <p:spPr>
            <a:xfrm>
              <a:off x="0" y="1676400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+mn-lt"/>
                </a:rPr>
                <a:t>Organic Program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26" name="Picture 25" descr="Cueva_3005_390_wh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124200" y="1656273"/>
              <a:ext cx="1295400" cy="3422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444" y="1577866"/>
              <a:ext cx="1173956" cy="506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374357" y="1676400"/>
              <a:ext cx="426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+ </a:t>
              </a:r>
              <a:endParaRPr lang="en-US" sz="1400" dirty="0"/>
            </a:p>
          </p:txBody>
        </p:sp>
        <p:cxnSp>
          <p:nvCxnSpPr>
            <p:cNvPr id="29" name="Straight Connector 28"/>
            <p:cNvCxnSpPr>
              <a:endCxn id="26" idx="1"/>
            </p:cNvCxnSpPr>
            <p:nvPr/>
          </p:nvCxnSpPr>
          <p:spPr>
            <a:xfrm flipV="1">
              <a:off x="1066800" y="1827402"/>
              <a:ext cx="2057400" cy="13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43600" y="1827401"/>
              <a:ext cx="3060700" cy="13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19200" y="3638024"/>
            <a:ext cx="7162801" cy="459824"/>
            <a:chOff x="1219200" y="3502577"/>
            <a:chExt cx="7162801" cy="459824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502577"/>
              <a:ext cx="1066800" cy="459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5410200" y="3733319"/>
              <a:ext cx="2971801" cy="9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219200" y="3733800"/>
              <a:ext cx="3048001" cy="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6" descr="certis clear logo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3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1058862"/>
            <a:ext cx="5029200" cy="6175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Bacterial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Spot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Control-Tomato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76200" y="6248400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Pacific 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Tomato, Immokalee, FL  </a:t>
            </a:r>
            <a:endParaRPr lang="en-US" sz="1100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sz="1100" dirty="0" smtClean="0">
                <a:latin typeface="+mn-lt"/>
              </a:rPr>
              <a:t>8 </a:t>
            </a:r>
            <a:r>
              <a:rPr lang="en-US" sz="1100" dirty="0">
                <a:latin typeface="+mn-lt"/>
              </a:rPr>
              <a:t>applications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IND-2010-078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6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370703"/>
              </p:ext>
            </p:extLst>
          </p:nvPr>
        </p:nvGraphicFramePr>
        <p:xfrm>
          <a:off x="304800" y="1676400"/>
          <a:ext cx="8484394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2089"/>
              </p:ext>
            </p:extLst>
          </p:nvPr>
        </p:nvGraphicFramePr>
        <p:xfrm>
          <a:off x="637309" y="2209800"/>
          <a:ext cx="8021782" cy="365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0" y="1570037"/>
            <a:ext cx="5486400" cy="6397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Disease Severity (%)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" y="1051718"/>
            <a:ext cx="5791200" cy="51831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Bacterial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Spot Control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Tomato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76200" y="62484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Dr. Roberts, University of Florida, 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Immokalee, 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FL - 2009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+mn-lt"/>
              </a:rPr>
              <a:t>5 </a:t>
            </a:r>
            <a:r>
              <a:rPr lang="en-US" sz="1100" dirty="0" smtClean="0">
                <a:solidFill>
                  <a:prstClr val="black"/>
                </a:solidFill>
                <a:latin typeface="+mn-lt"/>
              </a:rPr>
              <a:t>applications</a:t>
            </a:r>
            <a:endParaRPr lang="en-US" sz="1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1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4198" y="1093787"/>
            <a:ext cx="4876800" cy="4191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Bacterial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Spot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Control-Tomato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133340" y="623970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Dr. Roberts, University of Florida,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Immokalee, 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FL - 2010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+mj-lt"/>
              </a:rPr>
              <a:t>11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applications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8" name="Content Placeholder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89880"/>
              </p:ext>
            </p:extLst>
          </p:nvPr>
        </p:nvGraphicFramePr>
        <p:xfrm>
          <a:off x="381000" y="1600200"/>
          <a:ext cx="8420100" cy="423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3962" y="5562600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Cueva 2qt</a:t>
            </a:r>
          </a:p>
          <a:p>
            <a:pPr algn="ctr"/>
            <a:r>
              <a:rPr lang="en-US" sz="1400" dirty="0" smtClean="0">
                <a:latin typeface="+mn-lt"/>
              </a:rPr>
              <a:t>+ Double Nickel 0.5lb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6109" y="5562600"/>
            <a:ext cx="1826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+mn-lt"/>
              </a:rPr>
              <a:t>Kocide</a:t>
            </a:r>
            <a:r>
              <a:rPr lang="en-US" sz="1400" dirty="0" smtClean="0">
                <a:latin typeface="+mn-lt"/>
              </a:rPr>
              <a:t> 3000 1.75lb</a:t>
            </a:r>
          </a:p>
          <a:p>
            <a:pPr algn="ctr"/>
            <a:r>
              <a:rPr lang="en-US" sz="1400" dirty="0" smtClean="0">
                <a:latin typeface="+mn-lt"/>
              </a:rPr>
              <a:t>+ </a:t>
            </a:r>
            <a:r>
              <a:rPr lang="en-US" sz="1400" dirty="0" err="1" smtClean="0">
                <a:latin typeface="+mn-lt"/>
              </a:rPr>
              <a:t>Manzate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ProStik</a:t>
            </a:r>
            <a:r>
              <a:rPr lang="en-US" sz="1400" dirty="0" smtClean="0">
                <a:latin typeface="+mn-lt"/>
              </a:rPr>
              <a:t> 2lb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545" y="556260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UTC</a:t>
            </a:r>
            <a:endParaRPr lang="en-US" sz="1400" dirty="0">
              <a:latin typeface="+mn-lt"/>
            </a:endParaRPr>
          </a:p>
        </p:txBody>
      </p:sp>
      <p:pic>
        <p:nvPicPr>
          <p:cNvPr id="17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9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04800" y="1066800"/>
            <a:ext cx="5029200" cy="609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Bacterial Spot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Control-Tomato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152400" y="623524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Dr. Roberts, University of Florida,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Immokalee, 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FL - 2010  </a:t>
            </a:r>
          </a:p>
          <a:p>
            <a:r>
              <a:rPr lang="en-US" sz="1100" dirty="0" smtClean="0">
                <a:solidFill>
                  <a:prstClr val="black"/>
                </a:solidFill>
                <a:latin typeface="+mj-lt"/>
              </a:rPr>
              <a:t>11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applications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275798"/>
              </p:ext>
            </p:extLst>
          </p:nvPr>
        </p:nvGraphicFramePr>
        <p:xfrm>
          <a:off x="457200" y="1747510"/>
          <a:ext cx="8235142" cy="419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3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8600" y="962818"/>
            <a:ext cx="5562600" cy="495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Bacterial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Spot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Control-Pepper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76200" y="62484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Dr. Langston, University of Georgia, Tifton, GA - 2011  </a:t>
            </a:r>
          </a:p>
          <a:p>
            <a:r>
              <a:rPr lang="en-US" sz="1100" dirty="0">
                <a:solidFill>
                  <a:prstClr val="black"/>
                </a:solidFill>
                <a:latin typeface="+mj-lt"/>
              </a:rPr>
              <a:t>5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applications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8" name="Content Placeholder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53163"/>
              </p:ext>
            </p:extLst>
          </p:nvPr>
        </p:nvGraphicFramePr>
        <p:xfrm>
          <a:off x="228600" y="1458119"/>
          <a:ext cx="8305800" cy="434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4201" y="5451158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Cueva 2qt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+ Double Nickel 0.5lb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3549" y="5451158"/>
            <a:ext cx="1826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Kocide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 3000 1.25lb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+mn-lt"/>
              </a:rPr>
              <a:t>+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Manzate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+mn-lt"/>
              </a:rPr>
              <a:t>ProStik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 2lb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2545" y="5540513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+mn-lt"/>
              </a:rPr>
              <a:t>UTC</a:t>
            </a:r>
            <a:endParaRPr lang="en-US" sz="14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9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8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76890306"/>
              </p:ext>
            </p:extLst>
          </p:nvPr>
        </p:nvGraphicFramePr>
        <p:xfrm>
          <a:off x="141027" y="2286000"/>
          <a:ext cx="4613564" cy="251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754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Mike Davis, University of California –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Treatments applied 1 day before and 7 days after </a:t>
            </a:r>
            <a:r>
              <a:rPr lang="en-US" sz="11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inoculation</a:t>
            </a:r>
            <a:endParaRPr lang="en-US" sz="1100" dirty="0" smtClean="0">
              <a:solidFill>
                <a:prstClr val="black"/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69841333"/>
              </p:ext>
            </p:extLst>
          </p:nvPr>
        </p:nvGraphicFramePr>
        <p:xfrm>
          <a:off x="4648200" y="2286000"/>
          <a:ext cx="4495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9465" y="202364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+mn-lt"/>
                <a:cs typeface="+mn-cs"/>
              </a:rPr>
              <a:t>Trial 1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5265" y="2023646"/>
            <a:ext cx="699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+mn-lt"/>
                <a:cs typeface="+mn-cs"/>
              </a:rPr>
              <a:t>Trial 2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9902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2592" y="35814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542401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3392" y="2514600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a</a:t>
            </a:r>
            <a:endParaRPr lang="en-US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296" y="4491335"/>
            <a:ext cx="179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Cueva 0.5% v/v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+ Double Nickel  0.5lb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4495800"/>
            <a:ext cx="93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Untreated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0378" y="3505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36566" y="5257800"/>
            <a:ext cx="522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+mn-lt"/>
                <a:cs typeface="+mn-cs"/>
              </a:rPr>
              <a:t>Under extreme conditions with artificial inoculation, Cueva + Double Nickel combination resulted in an average 62% control</a:t>
            </a:r>
            <a:endParaRPr lang="en-US" sz="1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348" y="1108109"/>
            <a:ext cx="426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Bacterial Speck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Control-Tomato</a:t>
            </a:r>
            <a:endParaRPr lang="en-US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3800" y="4495800"/>
            <a:ext cx="93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Untreated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4495800"/>
            <a:ext cx="179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Cueva 0.5% v/v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+ Double Nickel  0.5lb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6457" y="1800332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+mn-lt"/>
                <a:cs typeface="+mn-cs"/>
              </a:rPr>
              <a:t>% Disease Incidence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1" name="Picture 6" descr="certis clear logo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2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356783"/>
              </p:ext>
            </p:extLst>
          </p:nvPr>
        </p:nvGraphicFramePr>
        <p:xfrm>
          <a:off x="304800" y="1711955"/>
          <a:ext cx="8384771" cy="419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39622" y="1023257"/>
            <a:ext cx="4278710" cy="54428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Bacterial Speck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Control-Tomato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139622" y="63246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Pacific Agricultural Research, CA - 2014  </a:t>
            </a:r>
          </a:p>
          <a:p>
            <a:r>
              <a:rPr lang="en-US" sz="1100" dirty="0">
                <a:solidFill>
                  <a:prstClr val="black"/>
                </a:solidFill>
                <a:latin typeface="+mj-lt"/>
              </a:rPr>
              <a:t>5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 applications on 14 day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interval</a:t>
            </a:r>
            <a:endParaRPr lang="en-US" sz="11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3013" y="219589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07374" y="21958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31374" y="19467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3712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7756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1756" y="3810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</a:t>
            </a:r>
          </a:p>
        </p:txBody>
      </p:sp>
      <p:pic>
        <p:nvPicPr>
          <p:cNvPr id="18" name="Picture 6" descr="certis clear log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430532"/>
            <a:ext cx="1110343" cy="3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2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ertis 2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Certis 2</Template>
  <TotalTime>12534</TotalTime>
  <Words>735</Words>
  <Application>Microsoft Office PowerPoint</Application>
  <PresentationFormat>On-screen Show (4:3)</PresentationFormat>
  <Paragraphs>270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Certis 2</vt:lpstr>
      <vt:lpstr>Waveform</vt:lpstr>
      <vt:lpstr>Fruiting Vegetables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Cucurbits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Bolling, John</dc:creator>
  <cp:lastModifiedBy>Rausch, Autumn</cp:lastModifiedBy>
  <cp:revision>509</cp:revision>
  <cp:lastPrinted>2014-07-11T16:36:19Z</cp:lastPrinted>
  <dcterms:created xsi:type="dcterms:W3CDTF">2006-08-16T00:00:00Z</dcterms:created>
  <dcterms:modified xsi:type="dcterms:W3CDTF">2017-11-27T01:30:04Z</dcterms:modified>
</cp:coreProperties>
</file>